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hd1cMGgXpZKhdq1QN8Nb96iZ8s7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856723" y="3076052"/>
            <a:ext cx="7245286" cy="906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681038" marR="0" lvl="0" indent="-68103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Step 1: Generating your Market Opportunity Set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2" descr="worksheet1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2" descr="http://www.walterlogeman.com/art/images/2008-07-01-circles/circle2.jpg"/>
          <p:cNvPicPr preferRelativeResize="0"/>
          <p:nvPr/>
        </p:nvPicPr>
        <p:blipFill rotWithShape="1">
          <a:blip r:embed="rId4">
            <a:alphaModFix/>
          </a:blip>
          <a:srcRect b="11110"/>
          <a:stretch/>
        </p:blipFill>
        <p:spPr>
          <a:xfrm>
            <a:off x="-403046" y="5465788"/>
            <a:ext cx="785818" cy="483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2" descr="http://www.walterlogeman.com/art/images/2008-07-01-circles/circle2.jpg"/>
          <p:cNvPicPr preferRelativeResize="0"/>
          <p:nvPr/>
        </p:nvPicPr>
        <p:blipFill rotWithShape="1">
          <a:blip r:embed="rId4">
            <a:alphaModFix/>
          </a:blip>
          <a:srcRect b="11110"/>
          <a:stretch/>
        </p:blipFill>
        <p:spPr>
          <a:xfrm>
            <a:off x="-424808" y="6002533"/>
            <a:ext cx="785818" cy="48358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"/>
          <p:cNvSpPr txBox="1"/>
          <p:nvPr/>
        </p:nvSpPr>
        <p:spPr>
          <a:xfrm>
            <a:off x="691111" y="1323421"/>
            <a:ext cx="158425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Unique ability #1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 txBox="1"/>
          <p:nvPr/>
        </p:nvSpPr>
        <p:spPr>
          <a:xfrm>
            <a:off x="499730" y="1651991"/>
            <a:ext cx="19245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Functions and properties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2838888" y="1324850"/>
            <a:ext cx="158425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Unique ability #2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2647507" y="1653420"/>
            <a:ext cx="192449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Functions and properties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4968943" y="1324850"/>
            <a:ext cx="158425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Unique ability #3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4777562" y="1653420"/>
            <a:ext cx="192449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Functions and properties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7106088" y="1314528"/>
            <a:ext cx="158425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Unique ability #4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6914707" y="1643098"/>
            <a:ext cx="192449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Functions and properties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839972" y="3359054"/>
            <a:ext cx="225410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Application  #1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3716076" y="3359054"/>
            <a:ext cx="225410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Application  #2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 txBox="1"/>
          <p:nvPr/>
        </p:nvSpPr>
        <p:spPr>
          <a:xfrm>
            <a:off x="6616992" y="3351132"/>
            <a:ext cx="225410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Application  #3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 txBox="1"/>
          <p:nvPr/>
        </p:nvSpPr>
        <p:spPr>
          <a:xfrm>
            <a:off x="999466" y="4096244"/>
            <a:ext cx="125464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Customer segment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584795" y="4501118"/>
            <a:ext cx="898442" cy="249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Sub segment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/>
          <p:cNvSpPr txBox="1"/>
          <p:nvPr/>
        </p:nvSpPr>
        <p:spPr>
          <a:xfrm>
            <a:off x="1460238" y="4504656"/>
            <a:ext cx="93474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Sub segment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0" name="Google Shape;110;p2"/>
          <p:cNvCxnSpPr/>
          <p:nvPr/>
        </p:nvCxnSpPr>
        <p:spPr>
          <a:xfrm flipH="1">
            <a:off x="999466" y="4342465"/>
            <a:ext cx="212649" cy="162191"/>
          </a:xfrm>
          <a:prstGeom prst="straightConnector1">
            <a:avLst/>
          </a:prstGeom>
          <a:noFill/>
          <a:ln w="127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11" name="Google Shape;111;p2"/>
          <p:cNvCxnSpPr/>
          <p:nvPr/>
        </p:nvCxnSpPr>
        <p:spPr>
          <a:xfrm>
            <a:off x="1754373" y="4331831"/>
            <a:ext cx="53165" cy="194091"/>
          </a:xfrm>
          <a:prstGeom prst="straightConnector1">
            <a:avLst/>
          </a:prstGeom>
          <a:noFill/>
          <a:ln w="127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12" name="Google Shape;112;p2"/>
          <p:cNvCxnSpPr/>
          <p:nvPr/>
        </p:nvCxnSpPr>
        <p:spPr>
          <a:xfrm>
            <a:off x="2172623" y="4331831"/>
            <a:ext cx="307420" cy="183457"/>
          </a:xfrm>
          <a:prstGeom prst="straightConnector1">
            <a:avLst/>
          </a:prstGeom>
          <a:noFill/>
          <a:ln w="127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113" name="Google Shape;113;p2"/>
          <p:cNvSpPr txBox="1"/>
          <p:nvPr/>
        </p:nvSpPr>
        <p:spPr>
          <a:xfrm>
            <a:off x="6702055" y="316872"/>
            <a:ext cx="158425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Your project/ startup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"/>
          <p:cNvSpPr txBox="1"/>
          <p:nvPr/>
        </p:nvSpPr>
        <p:spPr>
          <a:xfrm>
            <a:off x="4448096" y="4014718"/>
            <a:ext cx="125464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Customer segment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"/>
          <p:cNvSpPr txBox="1"/>
          <p:nvPr/>
        </p:nvSpPr>
        <p:spPr>
          <a:xfrm>
            <a:off x="4033425" y="4419592"/>
            <a:ext cx="898442" cy="249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Sub segment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"/>
          <p:cNvSpPr txBox="1"/>
          <p:nvPr/>
        </p:nvSpPr>
        <p:spPr>
          <a:xfrm>
            <a:off x="4908868" y="4423130"/>
            <a:ext cx="93474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Sub segment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7" name="Google Shape;117;p2"/>
          <p:cNvCxnSpPr/>
          <p:nvPr/>
        </p:nvCxnSpPr>
        <p:spPr>
          <a:xfrm flipH="1">
            <a:off x="4448096" y="4260939"/>
            <a:ext cx="212649" cy="162191"/>
          </a:xfrm>
          <a:prstGeom prst="straightConnector1">
            <a:avLst/>
          </a:prstGeom>
          <a:noFill/>
          <a:ln w="127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18" name="Google Shape;118;p2"/>
          <p:cNvCxnSpPr/>
          <p:nvPr/>
        </p:nvCxnSpPr>
        <p:spPr>
          <a:xfrm>
            <a:off x="5203003" y="4250305"/>
            <a:ext cx="53165" cy="194091"/>
          </a:xfrm>
          <a:prstGeom prst="straightConnector1">
            <a:avLst/>
          </a:prstGeom>
          <a:noFill/>
          <a:ln w="127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19" name="Google Shape;119;p2"/>
          <p:cNvCxnSpPr/>
          <p:nvPr/>
        </p:nvCxnSpPr>
        <p:spPr>
          <a:xfrm>
            <a:off x="5621253" y="4250305"/>
            <a:ext cx="307420" cy="183457"/>
          </a:xfrm>
          <a:prstGeom prst="straightConnector1">
            <a:avLst/>
          </a:prstGeom>
          <a:noFill/>
          <a:ln w="127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120" name="Google Shape;120;p2"/>
          <p:cNvSpPr txBox="1"/>
          <p:nvPr/>
        </p:nvSpPr>
        <p:spPr>
          <a:xfrm>
            <a:off x="3877452" y="5155987"/>
            <a:ext cx="125464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Customer segment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2"/>
          <p:cNvSpPr txBox="1"/>
          <p:nvPr/>
        </p:nvSpPr>
        <p:spPr>
          <a:xfrm>
            <a:off x="3462781" y="5560861"/>
            <a:ext cx="898442" cy="249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Sub segment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4338224" y="5564399"/>
            <a:ext cx="93474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Sub segment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3" name="Google Shape;123;p2"/>
          <p:cNvCxnSpPr/>
          <p:nvPr/>
        </p:nvCxnSpPr>
        <p:spPr>
          <a:xfrm flipH="1">
            <a:off x="3877452" y="5402208"/>
            <a:ext cx="212649" cy="162191"/>
          </a:xfrm>
          <a:prstGeom prst="straightConnector1">
            <a:avLst/>
          </a:prstGeom>
          <a:noFill/>
          <a:ln w="127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24" name="Google Shape;124;p2"/>
          <p:cNvCxnSpPr/>
          <p:nvPr/>
        </p:nvCxnSpPr>
        <p:spPr>
          <a:xfrm>
            <a:off x="4632359" y="5391574"/>
            <a:ext cx="53165" cy="194091"/>
          </a:xfrm>
          <a:prstGeom prst="straightConnector1">
            <a:avLst/>
          </a:prstGeom>
          <a:noFill/>
          <a:ln w="127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125" name="Google Shape;125;p2"/>
          <p:cNvSpPr txBox="1"/>
          <p:nvPr/>
        </p:nvSpPr>
        <p:spPr>
          <a:xfrm>
            <a:off x="7014187" y="4167118"/>
            <a:ext cx="125464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Customer segment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2"/>
          <p:cNvSpPr txBox="1"/>
          <p:nvPr/>
        </p:nvSpPr>
        <p:spPr>
          <a:xfrm>
            <a:off x="6599516" y="4571992"/>
            <a:ext cx="898442" cy="249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Sub segment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2"/>
          <p:cNvSpPr txBox="1"/>
          <p:nvPr/>
        </p:nvSpPr>
        <p:spPr>
          <a:xfrm>
            <a:off x="7474959" y="4575530"/>
            <a:ext cx="93474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Sub segment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8" name="Google Shape;128;p2"/>
          <p:cNvCxnSpPr/>
          <p:nvPr/>
        </p:nvCxnSpPr>
        <p:spPr>
          <a:xfrm flipH="1">
            <a:off x="7014187" y="4413339"/>
            <a:ext cx="212649" cy="162191"/>
          </a:xfrm>
          <a:prstGeom prst="straightConnector1">
            <a:avLst/>
          </a:prstGeom>
          <a:noFill/>
          <a:ln w="127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29" name="Google Shape;129;p2"/>
          <p:cNvCxnSpPr/>
          <p:nvPr/>
        </p:nvCxnSpPr>
        <p:spPr>
          <a:xfrm>
            <a:off x="7769094" y="4402705"/>
            <a:ext cx="53165" cy="194091"/>
          </a:xfrm>
          <a:prstGeom prst="straightConnector1">
            <a:avLst/>
          </a:prstGeom>
          <a:noFill/>
          <a:ln w="127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30" name="Google Shape;130;p2"/>
          <p:cNvCxnSpPr/>
          <p:nvPr/>
        </p:nvCxnSpPr>
        <p:spPr>
          <a:xfrm>
            <a:off x="8187344" y="4402705"/>
            <a:ext cx="307420" cy="183457"/>
          </a:xfrm>
          <a:prstGeom prst="straightConnector1">
            <a:avLst/>
          </a:prstGeom>
          <a:noFill/>
          <a:ln w="127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131" name="Google Shape;131;p2"/>
          <p:cNvSpPr txBox="1"/>
          <p:nvPr/>
        </p:nvSpPr>
        <p:spPr>
          <a:xfrm>
            <a:off x="2388847" y="4518827"/>
            <a:ext cx="93474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….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2"/>
          <p:cNvSpPr/>
          <p:nvPr/>
        </p:nvSpPr>
        <p:spPr>
          <a:xfrm>
            <a:off x="-1158952" y="591178"/>
            <a:ext cx="1584300" cy="14460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w="9525" cap="flat" cmpd="sng">
            <a:solidFill>
              <a:srgbClr val="7C5F9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Fill in Worksheet 1 : list your unique abilities, the applications that can be created with them, and the different customers who may need these applications. Be  creative and unconstrained!</a:t>
            </a:r>
            <a:endParaRPr/>
          </a:p>
        </p:txBody>
      </p:sp>
      <p:sp>
        <p:nvSpPr>
          <p:cNvPr id="133" name="Google Shape;133;p2"/>
          <p:cNvSpPr/>
          <p:nvPr/>
        </p:nvSpPr>
        <p:spPr>
          <a:xfrm>
            <a:off x="-1158952" y="2212426"/>
            <a:ext cx="1584300" cy="14460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38" scaled="0"/>
          </a:gradFill>
          <a:ln w="9525" cap="flat" cmpd="sng">
            <a:solidFill>
              <a:srgbClr val="7C5F9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5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don’t need to use all the designated text boxes. We created them to help you fill this worksheet.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the other hand- if you need more space- feel free to use an additional worksheet.</a:t>
            </a:r>
            <a:endParaRPr/>
          </a:p>
        </p:txBody>
      </p:sp>
      <p:sp>
        <p:nvSpPr>
          <p:cNvPr id="134" name="Google Shape;134;p2"/>
          <p:cNvSpPr/>
          <p:nvPr/>
        </p:nvSpPr>
        <p:spPr>
          <a:xfrm>
            <a:off x="-1144781" y="3927877"/>
            <a:ext cx="1584300" cy="14460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38" scaled="0"/>
          </a:gradFill>
          <a:ln w="9525" cap="flat" cmpd="sng">
            <a:solidFill>
              <a:srgbClr val="7C5F9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5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 applying initial screening questions, you can use the circles below to mark the opportunities that are worth considering. They will create your Market Opportunity Set</a:t>
            </a:r>
            <a:endParaRPr/>
          </a:p>
        </p:txBody>
      </p:sp>
      <p:pic>
        <p:nvPicPr>
          <p:cNvPr id="135" name="Google Shape;135;p2" descr="http://www.walterlogeman.com/art/images/2008-07-01-circles/circle2.jpg"/>
          <p:cNvPicPr preferRelativeResize="0"/>
          <p:nvPr/>
        </p:nvPicPr>
        <p:blipFill rotWithShape="1">
          <a:blip r:embed="rId4">
            <a:alphaModFix/>
          </a:blip>
          <a:srcRect b="11110"/>
          <a:stretch/>
        </p:blipFill>
        <p:spPr>
          <a:xfrm>
            <a:off x="-410141" y="5618188"/>
            <a:ext cx="785818" cy="483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2" descr="http://www.walterlogeman.com/art/images/2008-07-01-circles/circle2.jpg"/>
          <p:cNvPicPr preferRelativeResize="0"/>
          <p:nvPr/>
        </p:nvPicPr>
        <p:blipFill rotWithShape="1">
          <a:blip r:embed="rId4">
            <a:alphaModFix/>
          </a:blip>
          <a:srcRect b="11110"/>
          <a:stretch/>
        </p:blipFill>
        <p:spPr>
          <a:xfrm>
            <a:off x="-399508" y="5830848"/>
            <a:ext cx="785818" cy="4835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3" descr="Navigator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3"/>
          <p:cNvSpPr/>
          <p:nvPr/>
        </p:nvSpPr>
        <p:spPr>
          <a:xfrm>
            <a:off x="-531626" y="4019196"/>
            <a:ext cx="653152" cy="64296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w="9525" cap="flat" cmpd="sng">
            <a:solidFill>
              <a:srgbClr val="97B853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3"/>
          <p:cNvSpPr/>
          <p:nvPr/>
        </p:nvSpPr>
        <p:spPr>
          <a:xfrm>
            <a:off x="-531627" y="6166955"/>
            <a:ext cx="653152" cy="631596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w="9525" cap="flat" cmpd="sng">
            <a:solidFill>
              <a:srgbClr val="BD4B48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3"/>
          <p:cNvSpPr/>
          <p:nvPr/>
        </p:nvSpPr>
        <p:spPr>
          <a:xfrm>
            <a:off x="-531627" y="5465213"/>
            <a:ext cx="653152" cy="64475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9FC3FF"/>
              </a:gs>
              <a:gs pos="35000">
                <a:srgbClr val="BDD5FF"/>
              </a:gs>
              <a:gs pos="100000">
                <a:srgbClr val="E4EEFF"/>
              </a:gs>
            </a:gsLst>
            <a:lin ang="16200000" scaled="0"/>
          </a:gra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3"/>
          <p:cNvSpPr/>
          <p:nvPr/>
        </p:nvSpPr>
        <p:spPr>
          <a:xfrm>
            <a:off x="-531627" y="4742203"/>
            <a:ext cx="653152" cy="643855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FFBB82"/>
              </a:gs>
              <a:gs pos="35000">
                <a:srgbClr val="FFCFA8"/>
              </a:gs>
              <a:gs pos="100000">
                <a:srgbClr val="FFEBD9"/>
              </a:gs>
            </a:gsLst>
            <a:lin ang="16200000" scaled="0"/>
          </a:gradFill>
          <a:ln w="9525" cap="flat" cmpd="sng">
            <a:solidFill>
              <a:srgbClr val="F5913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3"/>
          <p:cNvSpPr/>
          <p:nvPr/>
        </p:nvSpPr>
        <p:spPr>
          <a:xfrm>
            <a:off x="-1127054" y="364907"/>
            <a:ext cx="1584251" cy="1446022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w="9525" cap="flat" cmpd="sng">
            <a:solidFill>
              <a:srgbClr val="7C5F9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Choose 3-5 market opportunity that you want to further consider and depict them in your Market Opportunity Set. You can use the sticky notes below</a:t>
            </a:r>
            <a:endParaRPr/>
          </a:p>
        </p:txBody>
      </p:sp>
      <p:sp>
        <p:nvSpPr>
          <p:cNvPr id="147" name="Google Shape;147;p3"/>
          <p:cNvSpPr/>
          <p:nvPr/>
        </p:nvSpPr>
        <p:spPr>
          <a:xfrm>
            <a:off x="-1127054" y="1982978"/>
            <a:ext cx="1584251" cy="1446022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w="9525" cap="flat" cmpd="sng">
            <a:solidFill>
              <a:srgbClr val="7C5F9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you label your options, remember that a market opportunity 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a combination of application &amp; customers</a:t>
            </a:r>
            <a:endParaRPr/>
          </a:p>
        </p:txBody>
      </p:sp>
      <p:sp>
        <p:nvSpPr>
          <p:cNvPr id="148" name="Google Shape;148;p3"/>
          <p:cNvSpPr txBox="1"/>
          <p:nvPr/>
        </p:nvSpPr>
        <p:spPr>
          <a:xfrm>
            <a:off x="6702055" y="316872"/>
            <a:ext cx="158425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Your project/ startup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Office PowerPoint</Application>
  <PresentationFormat>‫הצגה על המסך (4:3)</PresentationFormat>
  <Paragraphs>41</Paragraphs>
  <Slides>3</Slides>
  <Notes>3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</dc:creator>
  <cp:lastModifiedBy>Sharon Tal-Itzkovitch</cp:lastModifiedBy>
  <cp:revision>1</cp:revision>
  <dcterms:created xsi:type="dcterms:W3CDTF">2017-07-20T07:02:38Z</dcterms:created>
  <dcterms:modified xsi:type="dcterms:W3CDTF">2023-11-17T10:57:12Z</dcterms:modified>
</cp:coreProperties>
</file>